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56" r:id="rId2"/>
    <p:sldId id="262" r:id="rId3"/>
    <p:sldId id="263" r:id="rId4"/>
    <p:sldId id="313" r:id="rId5"/>
    <p:sldId id="312" r:id="rId6"/>
    <p:sldId id="278" r:id="rId7"/>
    <p:sldId id="264" r:id="rId8"/>
    <p:sldId id="279" r:id="rId9"/>
    <p:sldId id="265" r:id="rId10"/>
    <p:sldId id="328" r:id="rId11"/>
    <p:sldId id="266" r:id="rId12"/>
    <p:sldId id="329" r:id="rId13"/>
    <p:sldId id="267" r:id="rId14"/>
    <p:sldId id="269" r:id="rId15"/>
    <p:sldId id="330" r:id="rId16"/>
    <p:sldId id="322" r:id="rId17"/>
    <p:sldId id="323" r:id="rId18"/>
    <p:sldId id="314" r:id="rId19"/>
    <p:sldId id="315" r:id="rId20"/>
    <p:sldId id="316" r:id="rId21"/>
    <p:sldId id="270" r:id="rId22"/>
    <p:sldId id="271" r:id="rId23"/>
    <p:sldId id="272" r:id="rId24"/>
    <p:sldId id="273" r:id="rId25"/>
    <p:sldId id="274" r:id="rId26"/>
    <p:sldId id="331" r:id="rId27"/>
    <p:sldId id="320" r:id="rId28"/>
    <p:sldId id="282" r:id="rId29"/>
    <p:sldId id="283" r:id="rId30"/>
    <p:sldId id="332" r:id="rId31"/>
    <p:sldId id="284" r:id="rId32"/>
    <p:sldId id="285" r:id="rId33"/>
    <p:sldId id="286" r:id="rId34"/>
    <p:sldId id="309" r:id="rId35"/>
    <p:sldId id="287" r:id="rId36"/>
    <p:sldId id="288" r:id="rId37"/>
    <p:sldId id="333" r:id="rId38"/>
    <p:sldId id="289" r:id="rId39"/>
    <p:sldId id="290" r:id="rId40"/>
    <p:sldId id="311" r:id="rId41"/>
    <p:sldId id="334" r:id="rId42"/>
    <p:sldId id="291" r:id="rId43"/>
    <p:sldId id="324" r:id="rId44"/>
    <p:sldId id="292" r:id="rId45"/>
    <p:sldId id="293" r:id="rId46"/>
    <p:sldId id="310" r:id="rId47"/>
    <p:sldId id="294" r:id="rId48"/>
    <p:sldId id="326" r:id="rId49"/>
    <p:sldId id="295" r:id="rId50"/>
    <p:sldId id="296" r:id="rId51"/>
    <p:sldId id="297" r:id="rId52"/>
    <p:sldId id="298" r:id="rId53"/>
    <p:sldId id="299" r:id="rId54"/>
    <p:sldId id="325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18" r:id="rId63"/>
    <p:sldId id="319" r:id="rId64"/>
    <p:sldId id="307" r:id="rId65"/>
    <p:sldId id="308" r:id="rId66"/>
    <p:sldId id="327" r:id="rId67"/>
    <p:sldId id="277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B07DF-1607-4D94-BCD8-E7CFCC268583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A05A4-D782-447B-9641-25D9B4E8E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05A4-D782-447B-9641-25D9B4E8E4A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3B285C-C60D-4CBD-803D-E047329AE12F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FE5EBA-0128-48C4-91EE-D7B5FEC98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FB75-ED8A-4355-834E-1B9723006D9E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733B-3500-4C9F-8E93-7FD8C6E08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0F48-54D1-4120-B06A-3A1A882DAC37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BB3C-CBA8-4CAE-A413-37F1F9A4F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99A6-B942-4FBA-A6E7-9C954743DAD4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2F60-62C4-4AED-818C-650A9FF84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6EF6F-E93A-4029-95B0-53F7486913D2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F1D992-4212-453B-A0C7-BC4C25711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DDFF92-486B-4368-809D-23AC5651DB64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6FD1B1-A81C-4D95-99F2-29EB2FF42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5F23C2-90C0-4F42-B84B-A8D09BBAD0CE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122D9E-CB6C-4D28-8F9D-31400C140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FDC8-0F3F-4253-90BD-1F9DFD2B1174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BF4B-C514-421A-B360-7FC25034A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AF26-0BE0-4A50-9BD6-84244A723FA5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BD697C-BA35-4DA7-B1AF-A90E8188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CF82-BDE4-4BF7-9CA7-D7F766C65B2D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AE87-5A23-4FF7-8C92-101EA1658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6100D5-3391-436C-A5FE-00BE98604FAF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5C30247-92E7-4959-A6B2-AE8CA81B4B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1E33D6C-FAF7-4465-B5A4-496B6265AF2C}" type="datetimeFigureOut">
              <a:rPr lang="en-US"/>
              <a:pPr>
                <a:defRPr/>
              </a:pPr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237D572-E294-40DD-83E4-2EF3CE9FD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50_iRIcxsz0&amp;safe=activ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The_war_of_1812_Song__Original____YouTube.wmv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Chapter 12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>
                <a:hlinkClick r:id="rId2"/>
              </a:rPr>
              <a:t>https://www.youtube.com/watch?v=50_iRIcxsz0&amp;safe=active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Madison and the Second War for Independence</a:t>
            </a:r>
          </a:p>
        </p:txBody>
      </p:sp>
      <p:pic>
        <p:nvPicPr>
          <p:cNvPr id="13315" name="Picture 2" descr="http://www.thetroubleshooters.com/comet/1812war022_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85800"/>
            <a:ext cx="54864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838B2-DDFC-4AAB-BF0C-C33F4735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521957-3D46-46E5-A438-C3A8CE12CEB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29200" y="242030"/>
            <a:ext cx="3886200" cy="4572000"/>
          </a:xfrm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/>
              <a:t>US navy led by Macdonough challenged Brits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400" dirty="0"/>
              <a:t>-Won by attaching cables to his ship to turn it!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400" dirty="0"/>
              <a:t>-Saved NY</a:t>
            </a:r>
          </a:p>
          <a:p>
            <a:endParaRPr lang="en-US" dirty="0"/>
          </a:p>
        </p:txBody>
      </p:sp>
      <p:pic>
        <p:nvPicPr>
          <p:cNvPr id="5" name="Picture 2" descr="http://www.stpius.addr.com/mil/mac%200855.gif">
            <a:extLst>
              <a:ext uri="{FF2B5EF4-FFF2-40B4-BE49-F238E27FC236}">
                <a16:creationId xmlns:a16="http://schemas.microsoft.com/office/drawing/2014/main" xmlns="" id="{DA49BEE5-E7DD-4DCD-A7D8-E97666C47E16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388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12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325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2" action="ppaction://hlinkfile"/>
              </a:rPr>
              <a:t>DC burned, NO Defended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3555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3001"/>
            <a:ext cx="4038600" cy="5745163"/>
          </a:xfrm>
        </p:spPr>
        <p:txBody>
          <a:bodyPr/>
          <a:lstStyle/>
          <a:p>
            <a:pPr eaLnBrk="1" hangingPunct="1"/>
            <a:r>
              <a:rPr lang="en-US" dirty="0"/>
              <a:t>British came up from Chesapeake in 1814</a:t>
            </a:r>
          </a:p>
          <a:p>
            <a:pPr marL="742950" lvl="1" indent="-285750" eaLnBrk="1" hangingPunct="1"/>
            <a:r>
              <a:rPr lang="en-US" sz="2800" dirty="0"/>
              <a:t>Bladensburg races: US retreating</a:t>
            </a:r>
          </a:p>
          <a:p>
            <a:pPr marL="742950" lvl="1" indent="-285750" eaLnBrk="1" hangingPunct="1"/>
            <a:endParaRPr lang="en-US" sz="2800" dirty="0"/>
          </a:p>
          <a:p>
            <a:pPr marL="742950" lvl="1" indent="-285750" eaLnBrk="1" hangingPunct="1"/>
            <a:r>
              <a:rPr lang="en-US" sz="2800" dirty="0"/>
              <a:t>Pres had to flee</a:t>
            </a:r>
          </a:p>
          <a:p>
            <a:pPr marL="742950" lvl="1" indent="-285750" eaLnBrk="1" hangingPunct="1"/>
            <a:r>
              <a:rPr lang="en-US" sz="2800" dirty="0"/>
              <a:t>Dolly saved paintings</a:t>
            </a:r>
          </a:p>
          <a:p>
            <a:pPr marL="742950" lvl="1" indent="-285750" eaLnBrk="1" hangingPunct="1"/>
            <a:endParaRPr lang="en-US" sz="2800" dirty="0"/>
          </a:p>
        </p:txBody>
      </p:sp>
      <p:pic>
        <p:nvPicPr>
          <p:cNvPr id="23556" name="Picture 2" descr="http://franceshunter.files.wordpress.com/2011/08/burning-washington-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810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1CF5C-AE04-4E1D-B300-48C9EF3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2E9E99-4A30-4B32-9D06-07A48B1C4D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449A64-F3D2-411E-ACE8-EBEF6D4079A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6800" y="304800"/>
            <a:ext cx="3886200" cy="4572000"/>
          </a:xfrm>
        </p:spPr>
        <p:txBody>
          <a:bodyPr/>
          <a:lstStyle/>
          <a:p>
            <a:pPr eaLnBrk="1" hangingPunct="1"/>
            <a:r>
              <a:rPr lang="en-US" dirty="0"/>
              <a:t>Fort McHenry was next, but did not fall</a:t>
            </a:r>
          </a:p>
          <a:p>
            <a:pPr marL="742950" lvl="1" indent="-285750" eaLnBrk="1" hangingPunct="1"/>
            <a:r>
              <a:rPr lang="en-US" sz="2800" dirty="0"/>
              <a:t>Then the Brits went for NO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-Jackson fighting Natives in 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Battle of  Horseshoe bend crushed native resistance in S</a:t>
            </a:r>
          </a:p>
          <a:p>
            <a:endParaRPr lang="en-US" dirty="0"/>
          </a:p>
        </p:txBody>
      </p:sp>
      <p:pic>
        <p:nvPicPr>
          <p:cNvPr id="2052" name="Picture 4" descr="Image result for fort mchen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6" y="152400"/>
            <a:ext cx="414260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7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81000"/>
            <a:ext cx="4038600" cy="57451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New Orleans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/>
              <a:t>Jackson had a force of all types of people including free Af/Am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/>
              <a:t>British tried to come from head on, not good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24580" name="Picture 2" descr="http://www.history.army.mil/images/artphoto/pripos/amsoldier/5/1814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11" y="457200"/>
            <a:ext cx="4046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325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Treaty of Ghent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6627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2400"/>
            <a:ext cx="4038600" cy="6278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/>
              <a:t>Czar Alexander I steps in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Needs business to make up for Napoleon losses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Talks reached stalemate to news of US wins come in</a:t>
            </a:r>
          </a:p>
          <a:p>
            <a:pPr eaLnBrk="1" hangingPunct="1">
              <a:lnSpc>
                <a:spcPct val="90000"/>
              </a:lnSpc>
            </a:pPr>
            <a:endParaRPr lang="en-US" sz="2700" dirty="0"/>
          </a:p>
        </p:txBody>
      </p:sp>
      <p:pic>
        <p:nvPicPr>
          <p:cNvPr id="26628" name="Picture 2" descr="http://war1812.tripod.com/gh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952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15A8C-7AA6-47AA-9FD6-BF86355D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BEEC7E-4910-4853-B6C9-0CAB347AF0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290DDB-063A-4001-8F80-07AA2A60A8F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6800" y="457200"/>
            <a:ext cx="388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700" dirty="0"/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Signed Christmas Eve 1814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Armistice, no mention of what they would get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Not an inch ceded or lost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6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Annotate the document by summarizing important aspects in the right and left column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7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9585B-7EEE-409D-A4D9-66F543C8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B24A8CE-E42B-4B15-96A9-C0E276F0EC0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3850892"/>
              </p:ext>
            </p:extLst>
          </p:nvPr>
        </p:nvGraphicFramePr>
        <p:xfrm>
          <a:off x="612775" y="1600200"/>
          <a:ext cx="8153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445902975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368627469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133575621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949946984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en-US" dirty="0"/>
                        <a:t>In the boxes, label the 7 amendments to the Constitution the Hartford wanted: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1654753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330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02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6ECF124-62C1-4F04-963D-5975E858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8405465-AD6D-4D87-A5DA-F61299DCF3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1. What were they asking to be done to the US government? </a:t>
            </a:r>
          </a:p>
          <a:p>
            <a:endParaRPr lang="en-US" dirty="0"/>
          </a:p>
          <a:p>
            <a:r>
              <a:rPr lang="en-US" dirty="0"/>
              <a:t>2. Why do these rules make sense to Federalists? </a:t>
            </a:r>
          </a:p>
          <a:p>
            <a:endParaRPr lang="en-US" dirty="0"/>
          </a:p>
          <a:p>
            <a:r>
              <a:rPr lang="en-US" dirty="0"/>
              <a:t>3. Why are they not taken seriously?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1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9585B-7EEE-409D-A4D9-66F543C8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B24A8CE-E42B-4B15-96A9-C0E276F0EC0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8238365"/>
              </p:ext>
            </p:extLst>
          </p:nvPr>
        </p:nvGraphicFramePr>
        <p:xfrm>
          <a:off x="612775" y="1600200"/>
          <a:ext cx="8153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445902975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368627469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133575621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949946984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en-US" dirty="0"/>
                        <a:t>In the boxes, label the 7 amendments to the Constitution the Hartford wanted: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1654753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330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8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325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NOT TO START A WAR/Intro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/>
              <a:t>-Worst fought war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No national anger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Minority led by war hawks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Disunity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Unprepared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Suffering from embargo and non intercourse act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Bank of US expired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Army ill trained and small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100" dirty="0"/>
              <a:t>Old generals</a:t>
            </a:r>
          </a:p>
          <a:p>
            <a:pPr eaLnBrk="1" hangingPunct="1">
              <a:lnSpc>
                <a:spcPct val="90000"/>
              </a:lnSpc>
            </a:pPr>
            <a:endParaRPr lang="en-US" sz="2700" dirty="0"/>
          </a:p>
        </p:txBody>
      </p:sp>
      <p:pic>
        <p:nvPicPr>
          <p:cNvPr id="19460" name="Picture 2" descr="http://www.war-stories.com/images-posters/war-1812/war-1812-poster-the-battle-of-chippe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9585B-7EEE-409D-A4D9-66F543C8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B24A8CE-E42B-4B15-96A9-C0E276F0EC0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7189491"/>
              </p:ext>
            </p:extLst>
          </p:nvPr>
        </p:nvGraphicFramePr>
        <p:xfrm>
          <a:off x="612775" y="1600200"/>
          <a:ext cx="81534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445902975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368627469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1335756218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949946984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en-US" dirty="0"/>
                        <a:t>In the boxes, label the 7 amendments to the Constitution the Hartford wanted: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vote on population of actual voters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 2/3 to come in as a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embargos for longer than 60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1654753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r>
                        <a:rPr lang="en-US" dirty="0"/>
                        <a:t>2/3 to become involved in trade with a foreign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 to declare 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hold government office if naturalized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serve as president twice or cannot come from a state twice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330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27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32556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Federalist Grievances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038600" cy="452596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0"/>
            <a:ext cx="4038600" cy="6126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NE defiant throughout war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Most prosperous during war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Trading with Canada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Madison almost lost election in 12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Some NE want secession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Blue Light Feds(gave blockade runners position away)</a:t>
            </a:r>
          </a:p>
        </p:txBody>
      </p:sp>
      <p:pic>
        <p:nvPicPr>
          <p:cNvPr id="27652" name="Picture 2" descr="http://1.bp.blogspot.com/_41r4-VqK2SE/S9-YXYhOxUI/AAAAAAAAAYE/04ZGmRlztvs/s320/33153_bug_za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://thm-a01.yimg.com/nimage/5af5fa85770db6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638800"/>
            <a:ext cx="1381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7316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Hartford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/>
              <a:t>Feds meet in Hartford Conn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/>
              <a:t>Met for 3 weeks in secret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2400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/>
              <a:t>Wanted financial assistance from Washington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2400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/>
              <a:t>Most radicals outvoted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2400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dirty="0"/>
              <a:t>Wanted amendments to limit Congress: 2/3 for an embargo to be a go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8676" name="Picture 2" descr="http://www.sonofthesouth.net/revolutionary-war/political/democratic-party-handb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5529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what killed the federalist par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57800"/>
            <a:ext cx="36576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325562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sz="3200" dirty="0"/>
              <a:t>3 envoys sent to Washington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Showed up just as news of NO came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Looked silly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Feds on way out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Treason?</a:t>
            </a:r>
          </a:p>
          <a:p>
            <a:pPr eaLnBrk="1" hangingPunct="1"/>
            <a:endParaRPr lang="en-US" dirty="0"/>
          </a:p>
        </p:txBody>
      </p:sp>
      <p:pic>
        <p:nvPicPr>
          <p:cNvPr id="29700" name="Picture 2" descr="http://media.web.britannica.com/eb-media/04/101104-004-27C4E5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43434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2493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War for Ind?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038600" cy="4525963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0723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dirty="0"/>
              <a:t>Small war</a:t>
            </a:r>
          </a:p>
          <a:p>
            <a:pPr eaLnBrk="1" hangingPunct="1"/>
            <a:r>
              <a:rPr lang="en-US" dirty="0"/>
              <a:t>6000 US killed</a:t>
            </a:r>
          </a:p>
          <a:p>
            <a:pPr eaLnBrk="1" hangingPunct="1"/>
            <a:r>
              <a:rPr lang="en-US" dirty="0"/>
              <a:t>Got street cred</a:t>
            </a:r>
          </a:p>
          <a:p>
            <a:pPr eaLnBrk="1" hangingPunct="1"/>
            <a:r>
              <a:rPr lang="en-US" dirty="0"/>
              <a:t>Sectionalism reared its head</a:t>
            </a:r>
          </a:p>
          <a:p>
            <a:pPr eaLnBrk="1" hangingPunct="1"/>
            <a:r>
              <a:rPr lang="en-US" dirty="0"/>
              <a:t>Military tradition</a:t>
            </a:r>
          </a:p>
          <a:p>
            <a:pPr eaLnBrk="1" hangingPunct="1"/>
            <a:r>
              <a:rPr lang="en-US" dirty="0"/>
              <a:t>Native threat removed</a:t>
            </a:r>
          </a:p>
          <a:p>
            <a:pPr eaLnBrk="1" hangingPunct="1"/>
            <a:r>
              <a:rPr lang="en-US" dirty="0"/>
              <a:t>Industry spurred by Blockade</a:t>
            </a:r>
          </a:p>
        </p:txBody>
      </p:sp>
      <p:pic>
        <p:nvPicPr>
          <p:cNvPr id="30724" name="Picture 2" descr="http://www.glogster.com/media/1/4/12/2/4120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286000"/>
            <a:ext cx="4171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401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International Legacies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"/>
            <a:ext cx="4038600" cy="5973763"/>
          </a:xfrm>
        </p:spPr>
        <p:txBody>
          <a:bodyPr/>
          <a:lstStyle/>
          <a:p>
            <a:pPr eaLnBrk="1" hangingPunct="1"/>
            <a:r>
              <a:rPr lang="en-US" dirty="0"/>
              <a:t>Bitterness towards England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Canada felt a little betrayed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Rush Bagot 1817 led to better relations US/Canada</a:t>
            </a:r>
          </a:p>
          <a:p>
            <a:pPr eaLnBrk="1" hangingPunct="1"/>
            <a:endParaRPr lang="en-US" dirty="0"/>
          </a:p>
        </p:txBody>
      </p:sp>
      <p:pic>
        <p:nvPicPr>
          <p:cNvPr id="31748" name="Picture 2" descr="http://www.ontarioplaques.com/Graphics/Image_Frontena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EC014-FB69-405A-92AD-17859408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653198-5357-4A7C-AFDC-FDC296E1E7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558E7F-A918-48EF-BF5A-DDFA90B292C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Europe at peace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US time to move W</a:t>
            </a:r>
          </a:p>
          <a:p>
            <a:endParaRPr lang="en-US" dirty="0"/>
          </a:p>
        </p:txBody>
      </p:sp>
      <p:pic>
        <p:nvPicPr>
          <p:cNvPr id="4098" name="Picture 2" descr="Image result for rush ba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81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58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Bloody Nose Cartoon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r>
              <a:rPr lang="en-US" dirty="0"/>
              <a:t>1. What perspective is this cartoon being drawn from? </a:t>
            </a:r>
          </a:p>
          <a:p>
            <a:endParaRPr lang="en-US" dirty="0"/>
          </a:p>
          <a:p>
            <a:r>
              <a:rPr lang="en-US" dirty="0"/>
              <a:t>2. How does this cartoon illustrate the US’ feelings after the war of 1812? </a:t>
            </a:r>
          </a:p>
          <a:p>
            <a:endParaRPr lang="en-US" dirty="0"/>
          </a:p>
          <a:p>
            <a:r>
              <a:rPr lang="en-US" dirty="0"/>
              <a:t>3. How will this war hurt the US too? (at least for a short while?)</a:t>
            </a:r>
          </a:p>
          <a:p>
            <a:endParaRPr lang="en-US" dirty="0"/>
          </a:p>
          <a:p>
            <a:r>
              <a:rPr lang="en-US" dirty="0"/>
              <a:t>4. How will the war help the US? </a:t>
            </a:r>
          </a:p>
        </p:txBody>
      </p:sp>
    </p:spTree>
    <p:extLst>
      <p:ext uri="{BB962C8B-B14F-4D97-AF65-F5344CB8AC3E}">
        <p14:creationId xmlns:p14="http://schemas.microsoft.com/office/powerpoint/2010/main" val="80383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Nascent Nationalism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altLang="en-US" dirty="0"/>
              <a:t>Best thing to come out of war of 1812</a:t>
            </a:r>
          </a:p>
          <a:p>
            <a:pPr lvl="1" eaLnBrk="1" hangingPunct="1"/>
            <a:r>
              <a:rPr lang="en-US" altLang="en-US" dirty="0"/>
              <a:t>Came out as 1</a:t>
            </a:r>
          </a:p>
          <a:p>
            <a:pPr lvl="1" eaLnBrk="1" hangingPunct="1"/>
            <a:r>
              <a:rPr lang="en-US" altLang="en-US" dirty="0"/>
              <a:t>Madison more pop on way out then in</a:t>
            </a:r>
          </a:p>
          <a:p>
            <a:pPr lvl="1" eaLnBrk="1" hangingPunct="1"/>
            <a:r>
              <a:rPr lang="en-US" altLang="en-US" dirty="0"/>
              <a:t>Not as dependent on England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Feds die out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Americans first, state second</a:t>
            </a:r>
          </a:p>
        </p:txBody>
      </p:sp>
      <p:pic>
        <p:nvPicPr>
          <p:cNvPr id="9221" name="Picture 8" descr="http://thebrightestman.wikispaces.com/file/view/nationali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1150"/>
            <a:ext cx="35052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90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0"/>
            <a:ext cx="4038600" cy="68580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Britannic Bold" panose="020B0903060703020204" pitchFamily="34" charset="0"/>
              </a:rPr>
              <a:t>New literature: Cooper and Irving</a:t>
            </a:r>
          </a:p>
          <a:p>
            <a:pPr eaLnBrk="1" hangingPunct="1"/>
            <a:endParaRPr lang="en-US" altLang="en-US" sz="2000" dirty="0"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sz="2000" dirty="0">
                <a:latin typeface="Britannic Bold" panose="020B0903060703020204" pitchFamily="34" charset="0"/>
              </a:rPr>
              <a:t>Textbooks for and by Americans</a:t>
            </a:r>
          </a:p>
          <a:p>
            <a:pPr eaLnBrk="1" hangingPunct="1"/>
            <a:endParaRPr lang="en-US" altLang="en-US" sz="2000" dirty="0"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sz="2000" dirty="0">
                <a:latin typeface="Britannic Bold" panose="020B0903060703020204" pitchFamily="34" charset="0"/>
              </a:rPr>
              <a:t>North American Review: Journal</a:t>
            </a:r>
          </a:p>
          <a:p>
            <a:pPr eaLnBrk="1" hangingPunct="1"/>
            <a:endParaRPr lang="en-US" altLang="en-US" sz="2000" dirty="0"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sz="2000" dirty="0">
                <a:latin typeface="Britannic Bold" panose="020B0903060703020204" pitchFamily="34" charset="0"/>
              </a:rPr>
              <a:t>Painters celebrated American scenes</a:t>
            </a:r>
          </a:p>
          <a:p>
            <a:pPr eaLnBrk="1" hangingPunct="1"/>
            <a:endParaRPr lang="en-US" altLang="en-US" sz="2000" dirty="0">
              <a:latin typeface="Britannic Bold" panose="020B0903060703020204" pitchFamily="34" charset="0"/>
            </a:endParaRPr>
          </a:p>
        </p:txBody>
      </p:sp>
      <p:pic>
        <p:nvPicPr>
          <p:cNvPr id="10245" name="Picture 6" descr="http://www.posters.ws/images/936465/last_of_mohic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075"/>
            <a:ext cx="411480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5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020762"/>
          </a:xfrm>
        </p:spPr>
        <p:txBody>
          <a:bodyPr/>
          <a:lstStyle/>
          <a:p>
            <a:pPr eaLnBrk="1" hangingPunct="1"/>
            <a:r>
              <a:rPr lang="en-US" dirty="0"/>
              <a:t>On to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/>
              <a:t>Failed invasion of Canada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 a bad plan. British weak in Canada. Badly devised invasion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Should have taken Montreal, but decided on three prong attack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2700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700" dirty="0"/>
              <a:t>Defeated at Detroit, </a:t>
            </a:r>
            <a:r>
              <a:rPr lang="en-US" sz="2700" dirty="0" err="1"/>
              <a:t>Niagra</a:t>
            </a:r>
            <a:r>
              <a:rPr lang="en-US" sz="2700" dirty="0"/>
              <a:t>, and Lake Champlain</a:t>
            </a:r>
          </a:p>
        </p:txBody>
      </p:sp>
      <p:pic>
        <p:nvPicPr>
          <p:cNvPr id="20484" name="Picture 2" descr="http://www.warof1812rph.com/wp-content/uploads/British-Commemoration-Stamp-Brock-and-Tecumseh-Copy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371600"/>
            <a:ext cx="4467225" cy="518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231F0-0E73-4BD9-997D-88808D25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6552C7-C866-4C1A-8FBB-90D4B1D78E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D0EA9-F304-4050-B0A9-43E47AA4CEC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48726" y="457200"/>
            <a:ext cx="3886200" cy="457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Britannic Bold" panose="020B0903060703020204" pitchFamily="34" charset="0"/>
              </a:rPr>
              <a:t>Rebuilt capital</a:t>
            </a:r>
          </a:p>
          <a:p>
            <a:pPr eaLnBrk="1" hangingPunct="1"/>
            <a:endParaRPr lang="en-US" altLang="en-US" sz="3200" dirty="0"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sz="3200" dirty="0">
                <a:latin typeface="Britannic Bold" panose="020B0903060703020204" pitchFamily="34" charset="0"/>
              </a:rPr>
              <a:t>Bigger army and navy</a:t>
            </a:r>
          </a:p>
          <a:p>
            <a:pPr eaLnBrk="1" hangingPunct="1"/>
            <a:endParaRPr lang="en-US" altLang="en-US" sz="3200" dirty="0"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sz="3200" dirty="0">
                <a:latin typeface="Britannic Bold" panose="020B0903060703020204" pitchFamily="34" charset="0"/>
              </a:rPr>
              <a:t>Decatur: Our Country Right or Wrong!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3971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423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1401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457200"/>
            <a:ext cx="4495800" cy="6400800"/>
          </a:xfrm>
        </p:spPr>
        <p:txBody>
          <a:bodyPr/>
          <a:lstStyle/>
          <a:p>
            <a:pPr eaLnBrk="1" hangingPunct="1"/>
            <a:r>
              <a:rPr lang="en-US" altLang="en-US" dirty="0"/>
              <a:t>War showed need for bank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Weak state banks had popped up with no resources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New Bank of US 1816</a:t>
            </a:r>
          </a:p>
          <a:p>
            <a:pPr lvl="1" eaLnBrk="1" hangingPunct="1"/>
            <a:r>
              <a:rPr lang="en-US" altLang="en-US" dirty="0"/>
              <a:t>Bigger than before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1269" name="Picture 6" descr="http://socsci.gulfcoast.edu/rbaldwin/IMG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962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19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10000" cy="1096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the American System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76200"/>
            <a:ext cx="4038600" cy="6049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Post war manufacturing hurt after war with English goods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How do we stop it?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Tariff of 1816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ever protective, not revenue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dirty="0"/>
              <a:t>20/25 % protective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dirty="0"/>
              <a:t>Battle in congress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endParaRPr lang="en-US" dirty="0"/>
          </a:p>
          <a:p>
            <a:pPr marL="742950" lvl="1" indent="-285750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12293" name="Picture 8" descr="http://www.filsonhistorical.org/media/12450/henry%20clay%20orating_323x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609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969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09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 eaLnBrk="1" hangingPunct="1"/>
            <a:r>
              <a:rPr lang="en-US" altLang="en-US" dirty="0"/>
              <a:t>American System</a:t>
            </a:r>
          </a:p>
          <a:p>
            <a:pPr eaLnBrk="1" hangingPunct="1"/>
            <a:r>
              <a:rPr lang="en-US" altLang="en-US" dirty="0"/>
              <a:t>Henry Clay’s idea</a:t>
            </a:r>
          </a:p>
          <a:p>
            <a:pPr lvl="1" eaLnBrk="1" hangingPunct="1"/>
            <a:r>
              <a:rPr lang="en-US" altLang="en-US" dirty="0"/>
              <a:t>1. Bank</a:t>
            </a:r>
          </a:p>
          <a:p>
            <a:pPr lvl="1" eaLnBrk="1" hangingPunct="1"/>
            <a:r>
              <a:rPr lang="en-US" altLang="en-US" dirty="0"/>
              <a:t>2. Protective tariff</a:t>
            </a:r>
          </a:p>
          <a:p>
            <a:pPr lvl="1" eaLnBrk="1" hangingPunct="1"/>
            <a:r>
              <a:rPr lang="en-US" altLang="en-US" dirty="0"/>
              <a:t>3. Internal Improvements</a:t>
            </a:r>
          </a:p>
          <a:p>
            <a:pPr lvl="2" eaLnBrk="1" hangingPunct="1"/>
            <a:r>
              <a:rPr lang="en-US" altLang="en-US" dirty="0"/>
              <a:t>-Revenues for roads and internal improvements from Tariff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r>
              <a:rPr lang="en-US" altLang="en-US" dirty="0"/>
              <a:t>-Manufactured goods could get around </a:t>
            </a:r>
          </a:p>
          <a:p>
            <a:pPr lvl="3" eaLnBrk="1" hangingPunct="1"/>
            <a:r>
              <a:rPr lang="en-US" altLang="en-US" dirty="0"/>
              <a:t>People in US agreed: Look at what happened during war</a:t>
            </a:r>
          </a:p>
          <a:p>
            <a:pPr lvl="2" eaLnBrk="1" hangingPunct="1"/>
            <a:endParaRPr lang="en-US" altLang="en-US" dirty="0"/>
          </a:p>
        </p:txBody>
      </p:sp>
      <p:pic>
        <p:nvPicPr>
          <p:cNvPr id="13317" name="Picture 6" descr="http://t2.gstatic.com/images?q=tbn:ANd9GcTzAWa2kfiGHFk_SVfGiaNpNesH9uhwDliO8j0AZ64WWpO3-5k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46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28600"/>
            <a:ext cx="3886200" cy="4572000"/>
          </a:xfrm>
        </p:spPr>
        <p:txBody>
          <a:bodyPr/>
          <a:lstStyle/>
          <a:p>
            <a:r>
              <a:rPr lang="en-US" dirty="0"/>
              <a:t>Calhoun(s): war hawk and nationalist</a:t>
            </a:r>
          </a:p>
          <a:p>
            <a:r>
              <a:rPr lang="en-US" dirty="0"/>
              <a:t>Supported </a:t>
            </a:r>
          </a:p>
          <a:p>
            <a:r>
              <a:rPr lang="en-US" dirty="0"/>
              <a:t>Later will be against it</a:t>
            </a:r>
          </a:p>
          <a:p>
            <a:endParaRPr lang="en-US" dirty="0"/>
          </a:p>
          <a:p>
            <a:r>
              <a:rPr lang="en-US" dirty="0"/>
              <a:t>Webster (NE)against it</a:t>
            </a:r>
          </a:p>
          <a:p>
            <a:r>
              <a:rPr lang="en-US" dirty="0"/>
              <a:t>Trading not manufacturing yet</a:t>
            </a:r>
          </a:p>
          <a:p>
            <a:endParaRPr lang="en-US" dirty="0"/>
          </a:p>
          <a:p>
            <a:r>
              <a:rPr lang="en-US" dirty="0"/>
              <a:t>Will flip flop later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3" y="1219200"/>
            <a:ext cx="454602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326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381000"/>
            <a:ext cx="4038600" cy="5745163"/>
          </a:xfrm>
        </p:spPr>
        <p:txBody>
          <a:bodyPr/>
          <a:lstStyle/>
          <a:p>
            <a:pPr eaLnBrk="1" hangingPunct="1"/>
            <a:r>
              <a:rPr lang="en-US" altLang="en-US" dirty="0"/>
              <a:t>Calhoun tried to keep going through </a:t>
            </a:r>
            <a:r>
              <a:rPr lang="en-US" altLang="en-US" dirty="0">
                <a:solidFill>
                  <a:srgbClr val="0033CC"/>
                </a:solidFill>
              </a:rPr>
              <a:t>Bonus Bill</a:t>
            </a:r>
            <a:r>
              <a:rPr lang="en-US" altLang="en-US" dirty="0"/>
              <a:t> </a:t>
            </a:r>
          </a:p>
          <a:p>
            <a:pPr marL="742950" lvl="1" indent="-285750" eaLnBrk="1" hangingPunct="1"/>
            <a:r>
              <a:rPr lang="en-US" altLang="en-US" dirty="0"/>
              <a:t>Congress passed</a:t>
            </a:r>
          </a:p>
          <a:p>
            <a:pPr marL="742950" lvl="1" indent="-285750" eaLnBrk="1" hangingPunct="1"/>
            <a:r>
              <a:rPr lang="en-US" altLang="en-US" dirty="0"/>
              <a:t>Money from bank dividends set aside for internal improvements</a:t>
            </a:r>
          </a:p>
          <a:p>
            <a:pPr marL="742950" lvl="1" indent="-285750" eaLnBrk="1" hangingPunct="1"/>
            <a:r>
              <a:rPr lang="en-US" altLang="en-US" dirty="0"/>
              <a:t>Madison vetoed and Monroe followed: Not Fed gov. job</a:t>
            </a:r>
          </a:p>
          <a:p>
            <a:pPr marL="742950" lvl="1" indent="-285750" eaLnBrk="1" hangingPunct="1"/>
            <a:r>
              <a:rPr lang="en-US" altLang="en-US" dirty="0"/>
              <a:t>Federalists happy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4341" name="Picture 6" descr="http://www.cerebro.com/store/pc/catalog/1CLAY-CALHOUN-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314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ttp://t0.gstatic.com/images?q=tbn:ANd9GcRfUHT-mJPA-nJOiCmymPMx_icH5Xvb-K8Lqq3m9q59nYVssr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750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Era of Good Feelings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 eaLnBrk="1" hangingPunct="1"/>
            <a:r>
              <a:rPr lang="en-US" altLang="en-US" dirty="0"/>
              <a:t>Monroe comes in next</a:t>
            </a:r>
          </a:p>
          <a:p>
            <a:pPr marL="742950" lvl="1" indent="-285750" eaLnBrk="1" hangingPunct="1"/>
            <a:r>
              <a:rPr lang="en-US" altLang="en-US" dirty="0"/>
              <a:t>Virginia dynasty</a:t>
            </a:r>
          </a:p>
          <a:p>
            <a:pPr marL="742950" lvl="1" indent="-285750" eaLnBrk="1" hangingPunct="1"/>
            <a:r>
              <a:rPr lang="en-US" altLang="en-US" dirty="0"/>
              <a:t>Last fed. Candidate in this election</a:t>
            </a:r>
          </a:p>
          <a:p>
            <a:pPr marL="742950" lvl="1" indent="-285750" eaLnBrk="1" hangingPunct="1"/>
            <a:r>
              <a:rPr lang="en-US" altLang="en-US" dirty="0"/>
              <a:t>Monroe straddled two generations</a:t>
            </a:r>
          </a:p>
          <a:p>
            <a:pPr marL="742950" lvl="1" indent="-285750" eaLnBrk="1" hangingPunct="1"/>
            <a:r>
              <a:rPr lang="en-US" altLang="en-US" dirty="0"/>
              <a:t>Level headed, ear to the ground</a:t>
            </a:r>
          </a:p>
          <a:p>
            <a:pPr marL="742950" lvl="1" indent="-285750" eaLnBrk="1" hangingPunct="1"/>
            <a:endParaRPr lang="en-US" altLang="en-US" dirty="0"/>
          </a:p>
          <a:p>
            <a:pPr marL="742950" lvl="1" indent="-285750" eaLnBrk="1" hangingPunct="1"/>
            <a:endParaRPr lang="en-US" altLang="en-US" dirty="0"/>
          </a:p>
          <a:p>
            <a:pPr marL="742950" lvl="1" indent="-285750" eaLnBrk="1" hangingPunct="1"/>
            <a:endParaRPr lang="en-US" altLang="en-US" dirty="0"/>
          </a:p>
          <a:p>
            <a:pPr marL="742950" lvl="1" indent="-285750" eaLnBrk="1" hangingPunct="1"/>
            <a:endParaRPr lang="en-US" altLang="en-US" dirty="0"/>
          </a:p>
          <a:p>
            <a:pPr marL="742950" lvl="1" indent="-285750" eaLnBrk="1" hangingPunct="1"/>
            <a:endParaRPr lang="en-US" altLang="en-US" dirty="0"/>
          </a:p>
        </p:txBody>
      </p:sp>
      <p:pic>
        <p:nvPicPr>
          <p:cNvPr id="15365" name="Picture 6" descr="http://www.americancolorizedcoins.com/images/president_monroe_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51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78818B-9324-41C3-91F4-D11F7CFF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607A8D-EB08-44B4-9D3F-F3B40A6961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953155-6C99-4B5A-9052-EE03A80D126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64768" y="457200"/>
            <a:ext cx="38862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killed feds?</a:t>
            </a:r>
          </a:p>
          <a:p>
            <a:pPr marL="742950" lvl="1" indent="-285750" eaLnBrk="1" hangingPunct="1"/>
            <a:r>
              <a:rPr lang="en-US" altLang="en-US" dirty="0"/>
              <a:t>War record</a:t>
            </a:r>
          </a:p>
          <a:p>
            <a:pPr marL="742950" lvl="1" indent="-285750" eaLnBrk="1" hangingPunct="1"/>
            <a:r>
              <a:rPr lang="en-US" altLang="en-US" dirty="0"/>
              <a:t>No nationalistic program</a:t>
            </a:r>
          </a:p>
          <a:p>
            <a:endParaRPr lang="en-US" dirty="0"/>
          </a:p>
        </p:txBody>
      </p:sp>
      <p:pic>
        <p:nvPicPr>
          <p:cNvPr id="6148" name="Picture 4" descr="Image result for what killed the federalist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76249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72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401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6388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altLang="en-US" dirty="0"/>
              <a:t>Went on Good Will Tour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Went up into NE and over to Detroit and Niagara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Welcomed everywhere, even in New England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But was era’s name a Misnomer?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6389" name="Picture 6" descr="http://thistexan.com/304-james-monr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2576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843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Panic of 1819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0"/>
            <a:ext cx="4038600" cy="6126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1</a:t>
            </a:r>
            <a:r>
              <a:rPr lang="en-US" altLang="en-US" sz="3600" baseline="30000" dirty="0"/>
              <a:t>st</a:t>
            </a:r>
            <a:r>
              <a:rPr lang="en-US" altLang="en-US" sz="3600" dirty="0"/>
              <a:t> national panic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3600" dirty="0"/>
              <a:t>Led to sectionalism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3600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3600" dirty="0"/>
              <a:t>West especially hard hit because of </a:t>
            </a:r>
            <a:r>
              <a:rPr lang="en-US" altLang="en-US" sz="3600" dirty="0">
                <a:solidFill>
                  <a:srgbClr val="FF0000"/>
                </a:solidFill>
              </a:rPr>
              <a:t>wildcat banks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3600" dirty="0">
              <a:solidFill>
                <a:srgbClr val="FF0000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3600" dirty="0"/>
              <a:t>Gave out bad loans and now foreclosing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1900" dirty="0"/>
          </a:p>
        </p:txBody>
      </p:sp>
      <p:pic>
        <p:nvPicPr>
          <p:cNvPr id="17413" name="Picture 6" descr="http://ecx.images-amazon.com/images/I/51w6a2ARp5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695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47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8153400" cy="4495800"/>
          </a:xfrm>
        </p:spPr>
        <p:txBody>
          <a:bodyPr/>
          <a:lstStyle/>
          <a:p>
            <a:r>
              <a:rPr lang="en-US" dirty="0"/>
              <a:t>Read the document</a:t>
            </a:r>
          </a:p>
          <a:p>
            <a:endParaRPr lang="en-US" dirty="0"/>
          </a:p>
          <a:p>
            <a:r>
              <a:rPr lang="en-US" dirty="0"/>
              <a:t>Annotate for main ideas in the right column</a:t>
            </a:r>
          </a:p>
          <a:p>
            <a:endParaRPr lang="en-US" dirty="0"/>
          </a:p>
          <a:p>
            <a:r>
              <a:rPr lang="en-US" dirty="0"/>
              <a:t>Put a tweet at the end of each paragraph that summarizes main idea. (How could he get his message across in a tweet?)</a:t>
            </a:r>
          </a:p>
          <a:p>
            <a:endParaRPr lang="en-US" dirty="0"/>
          </a:p>
          <a:p>
            <a:r>
              <a:rPr lang="en-US" dirty="0"/>
              <a:t>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1516889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381000"/>
            <a:ext cx="3886200" cy="578056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DD8047"/>
              </a:buClr>
            </a:pPr>
            <a:r>
              <a:rPr lang="en-US" altLang="en-US" sz="2400" dirty="0">
                <a:solidFill>
                  <a:prstClr val="black"/>
                </a:solidFill>
              </a:rPr>
              <a:t>Cause: land speculation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94B6D2"/>
              </a:buClr>
            </a:pPr>
            <a:r>
              <a:rPr lang="en-US" altLang="en-US" sz="2400" dirty="0">
                <a:solidFill>
                  <a:prstClr val="black"/>
                </a:solidFill>
              </a:rPr>
              <a:t>Land act: 1800,04 led to a lot of people buying land, but then hard times, could not pay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94B6D2"/>
              </a:buClr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buClr>
                <a:srgbClr val="94B6D2"/>
              </a:buClr>
            </a:pPr>
            <a:r>
              <a:rPr lang="en-US" altLang="en-US" sz="2400" dirty="0">
                <a:solidFill>
                  <a:prstClr val="black"/>
                </a:solidFill>
              </a:rPr>
              <a:t>Replaced by Land Act of 1820: Less land, but less down so had money to pay monthly</a:t>
            </a:r>
          </a:p>
          <a:p>
            <a:pPr marL="742950" lvl="1" indent="-285750" eaLnBrk="1" hangingPunct="1">
              <a:lnSpc>
                <a:spcPct val="90000"/>
              </a:lnSpc>
              <a:buClr>
                <a:srgbClr val="94B6D2"/>
              </a:buClr>
            </a:pPr>
            <a:endParaRPr lang="en-US" alt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4.bp.blogspot.com/-exnzMVtu_Qs/TbAOxg336iI/AAAAAAAABsE/dfqSGWIYM2M/s400/panic+of+1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22"/>
            <a:ext cx="4800670" cy="62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57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A8AC0-9478-4E2B-B676-A689AFB0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EDB363-D094-44A5-A805-CFE65840A8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CE7397-F887-47ED-A9E6-FD584356C7D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DD8047"/>
              </a:buClr>
            </a:pPr>
            <a:r>
              <a:rPr lang="en-US" altLang="en-US" sz="3200" dirty="0">
                <a:solidFill>
                  <a:prstClr val="black"/>
                </a:solidFill>
              </a:rPr>
              <a:t>Poorer classes hit worse</a:t>
            </a:r>
          </a:p>
          <a:p>
            <a:pPr lvl="0" eaLnBrk="1" hangingPunct="1">
              <a:lnSpc>
                <a:spcPct val="90000"/>
              </a:lnSpc>
              <a:buClr>
                <a:srgbClr val="DD8047"/>
              </a:buClr>
            </a:pPr>
            <a:r>
              <a:rPr lang="en-US" altLang="en-US" sz="3200" dirty="0">
                <a:solidFill>
                  <a:prstClr val="black"/>
                </a:solidFill>
              </a:rPr>
              <a:t>Return of debtor prisons, creation of soup kitchens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74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249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 Growing pains of W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52400"/>
            <a:ext cx="4038600" cy="5973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W most nationalistic</a:t>
            </a:r>
          </a:p>
          <a:p>
            <a:pPr marL="742950" lvl="1" indent="-285750" eaLnBrk="1" hangingPunct="1">
              <a:lnSpc>
                <a:spcPct val="80000"/>
              </a:lnSpc>
              <a:defRPr/>
            </a:pPr>
            <a:r>
              <a:rPr lang="en-US" sz="2000" dirty="0"/>
              <a:t>No long standing traditions</a:t>
            </a:r>
          </a:p>
          <a:p>
            <a:pPr marL="742950" lvl="1" indent="-285750" eaLnBrk="1" hangingPunct="1">
              <a:lnSpc>
                <a:spcPct val="80000"/>
              </a:lnSpc>
              <a:defRPr/>
            </a:pPr>
            <a:r>
              <a:rPr lang="en-US" sz="2000" dirty="0"/>
              <a:t>growing fast</a:t>
            </a:r>
          </a:p>
          <a:p>
            <a:pPr marL="742950" lvl="1" indent="-285750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Nine new states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Admitted alternately so state and slave equal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Ohio Fever: Cheap free land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/>
              <a:t>Natives had been moved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pic>
        <p:nvPicPr>
          <p:cNvPr id="18437" name="Picture 6" descr="http://farm5.static.flickr.com/4009/4448692598_e59ac71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6941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25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CF5E1-85CE-4D6E-B2B0-53AE90F8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590EF5-7375-4E70-AC63-7DD443F8ED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9376C0-E777-46EF-8C61-3418CE7E27B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67300" y="381000"/>
            <a:ext cx="388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Needed transportation: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Highways: Cumberland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Steamboats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W still had low pop, means low votes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Needed more people to get political influence</a:t>
            </a:r>
          </a:p>
          <a:p>
            <a:endParaRPr lang="en-US" dirty="0"/>
          </a:p>
        </p:txBody>
      </p:sp>
      <p:pic>
        <p:nvPicPr>
          <p:cNvPr id="1026" name="Picture 2" descr="Image result for cumberland road">
            <a:extLst>
              <a:ext uri="{FF2B5EF4-FFF2-40B4-BE49-F238E27FC236}">
                <a16:creationId xmlns:a16="http://schemas.microsoft.com/office/drawing/2014/main" xmlns="" id="{85E702C5-B8E6-4401-B103-FA9B5F04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38200"/>
            <a:ext cx="3695700" cy="53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3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477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Slavery/Sectional Balance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1819 Missouri wants in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House passed </a:t>
            </a:r>
            <a:r>
              <a:rPr lang="en-US" dirty="0">
                <a:solidFill>
                  <a:srgbClr val="0070C0"/>
                </a:solidFill>
              </a:rPr>
              <a:t>Tallmadge amendment:</a:t>
            </a:r>
            <a:r>
              <a:rPr lang="en-US" dirty="0"/>
              <a:t> no more slaves could be brought in to Missouri</a:t>
            </a:r>
          </a:p>
          <a:p>
            <a:pPr marL="1017587" lvl="2" indent="-285750" eaLnBrk="1" hangingPunct="1">
              <a:defRPr/>
            </a:pPr>
            <a:r>
              <a:rPr lang="en-US" dirty="0"/>
              <a:t>Emancipation of children of slaves</a:t>
            </a:r>
          </a:p>
          <a:p>
            <a:pPr marL="1474787" lvl="3" indent="-285750" eaLnBrk="1" hangingPunct="1">
              <a:defRPr/>
            </a:pPr>
            <a:r>
              <a:rPr lang="en-US" dirty="0"/>
              <a:t>Defeated in Senate</a:t>
            </a:r>
          </a:p>
          <a:p>
            <a:pPr marL="1017587" lvl="2" indent="-285750" eaLnBrk="1" hangingPunct="1">
              <a:defRPr/>
            </a:pPr>
            <a:r>
              <a:rPr lang="en-US" dirty="0"/>
              <a:t>Debate continued</a:t>
            </a:r>
          </a:p>
        </p:txBody>
      </p:sp>
      <p:pic>
        <p:nvPicPr>
          <p:cNvPr id="19461" name="Picture 6" descr="http://morallaw.org/images/B_Tallma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981200"/>
            <a:ext cx="35179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44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810000" cy="1020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Uneasy Missouri Comp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Clay steps forward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Maine ready to come 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Missouri keep slaves, but everyone north of 36/30 would not have slaves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</p:txBody>
      </p:sp>
      <p:pic>
        <p:nvPicPr>
          <p:cNvPr id="20485" name="Picture 6" descr="http://faculty.umf.maine.edu/walter.sargent/public.www/web%20233/missouri%20compromise%20map%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306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146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6864" y="228600"/>
            <a:ext cx="388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Compromise, get some but not all of what want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34 years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TJ saw the future, it would be war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Created more sectionalism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Both sides mentioned secession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Monroe reelected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1026" name="Picture 2" descr="http://sigma.indwes.edu/MEDTRADSP11/andy.spear/Domain%20V/5Artifact(B)_files/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3" y="1676400"/>
            <a:ext cx="4499427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Marshall and Nationalism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28074"/>
            <a:ext cx="4038600" cy="5592763"/>
          </a:xfrm>
        </p:spPr>
        <p:txBody>
          <a:bodyPr/>
          <a:lstStyle/>
          <a:p>
            <a:pPr eaLnBrk="1" hangingPunct="1"/>
            <a:r>
              <a:rPr lang="en-US" altLang="en-US" dirty="0"/>
              <a:t>Served in Rev. saw what a weak central gov can’t do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SC becomes strong under him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Barely had any schooling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Even TJ’s appointments followed Marshall’s lead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1509" name="Picture 6" descr="http://www.thepostemail.com/wp-content/uploads/2010/08/Chief-Justice-John-Mars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74173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974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F052D15-8964-4872-B480-C4C09D34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33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Directions for presenting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74AE7F-E193-4959-80DB-6A8F92D013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4977618"/>
          </a:xfrm>
        </p:spPr>
        <p:txBody>
          <a:bodyPr/>
          <a:lstStyle/>
          <a:p>
            <a:r>
              <a:rPr lang="en-US" sz="2800" dirty="0"/>
              <a:t>Sit with your group in a circle around the room</a:t>
            </a:r>
          </a:p>
          <a:p>
            <a:endParaRPr lang="en-US" sz="2800" dirty="0"/>
          </a:p>
          <a:p>
            <a:r>
              <a:rPr lang="en-US" sz="2800" dirty="0"/>
              <a:t>We need 2 speakers, 2 writers (unless your group only had 3 people) 1 speaker will be the “What”, and the other will be the Significance</a:t>
            </a:r>
          </a:p>
          <a:p>
            <a:endParaRPr lang="en-US" sz="2800" dirty="0"/>
          </a:p>
          <a:p>
            <a:r>
              <a:rPr lang="en-US" sz="2800" dirty="0"/>
              <a:t>Speakers will stand in front and present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Rest of class will write what they say for each case</a:t>
            </a:r>
          </a:p>
          <a:p>
            <a:endParaRPr lang="en-US" sz="2800" dirty="0"/>
          </a:p>
          <a:p>
            <a:r>
              <a:rPr lang="en-US" sz="2800" dirty="0"/>
              <a:t>Then we will look at the big board to formatively assess</a:t>
            </a:r>
          </a:p>
        </p:txBody>
      </p:sp>
    </p:spTree>
    <p:extLst>
      <p:ext uri="{BB962C8B-B14F-4D97-AF65-F5344CB8AC3E}">
        <p14:creationId xmlns:p14="http://schemas.microsoft.com/office/powerpoint/2010/main" val="3052503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 curbs states rights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2532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McCulloch v. Maryland 1819</a:t>
            </a:r>
          </a:p>
          <a:p>
            <a:pPr lvl="1" eaLnBrk="1" hangingPunct="1">
              <a:defRPr/>
            </a:pPr>
            <a:r>
              <a:rPr lang="en-US" dirty="0"/>
              <a:t>Maryland tries to destroy branch of US bank by taxing it</a:t>
            </a:r>
          </a:p>
          <a:p>
            <a:pPr marL="366713" lvl="1" indent="0" eaLnBrk="1" hangingPunct="1"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Marshall said Bank is necessary and therefore falls under implied powers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Reaffirmed the power of the Fed to interpret the constitution</a:t>
            </a:r>
          </a:p>
        </p:txBody>
      </p:sp>
      <p:pic>
        <p:nvPicPr>
          <p:cNvPr id="22533" name="Picture 6" descr="http://t1.gstatic.com/images?q=tbn:ANd9GcQCrPPL5mf3WmvJzaSi4woK2RcnDJpsDfKq5xfFfTGP71u3V9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8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09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57200"/>
          </a:xfrm>
        </p:spPr>
        <p:txBody>
          <a:bodyPr/>
          <a:lstStyle/>
          <a:p>
            <a:r>
              <a:rPr lang="en-US" dirty="0"/>
              <a:t>Read for meaning and connections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029200"/>
          </a:xfrm>
        </p:spPr>
        <p:txBody>
          <a:bodyPr/>
          <a:lstStyle/>
          <a:p>
            <a:r>
              <a:rPr lang="en-US" dirty="0"/>
              <a:t>A:Who has he come for?</a:t>
            </a:r>
          </a:p>
          <a:p>
            <a:endParaRPr lang="en-US" dirty="0"/>
          </a:p>
          <a:p>
            <a:r>
              <a:rPr lang="en-US" dirty="0"/>
              <a:t>B. How are the US and Canada the same?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C: What does he promise the Canadians?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D. What will this war turn in to if the Canadians do not help the US according to Hull?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Question: Why would a proclamation like this bring fear to the Federalists? </a:t>
            </a:r>
          </a:p>
        </p:txBody>
      </p:sp>
    </p:spTree>
    <p:extLst>
      <p:ext uri="{BB962C8B-B14F-4D97-AF65-F5344CB8AC3E}">
        <p14:creationId xmlns:p14="http://schemas.microsoft.com/office/powerpoint/2010/main" val="3323636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Cohens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3556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altLang="en-US" dirty="0"/>
              <a:t>Cohens bros selling lottery</a:t>
            </a:r>
          </a:p>
          <a:p>
            <a:pPr marL="742950" lvl="1" indent="-285750" eaLnBrk="1" hangingPunct="1"/>
            <a:r>
              <a:rPr lang="en-US" altLang="en-US" dirty="0"/>
              <a:t>VG sues and wins</a:t>
            </a:r>
          </a:p>
          <a:p>
            <a:pPr marL="742950" lvl="1" indent="-285750" eaLnBrk="1" hangingPunct="1"/>
            <a:endParaRPr lang="en-US" altLang="en-US" dirty="0"/>
          </a:p>
          <a:p>
            <a:pPr marL="742950" lvl="1" indent="-285750" eaLnBrk="1" hangingPunct="1"/>
            <a:r>
              <a:rPr lang="en-US" altLang="en-US" dirty="0"/>
              <a:t>Goes to SC, and VG wins, but “states” lose</a:t>
            </a:r>
          </a:p>
          <a:p>
            <a:pPr marL="742950" lvl="1" indent="-285750" eaLnBrk="1" hangingPunct="1"/>
            <a:endParaRPr lang="en-US" altLang="en-US" dirty="0"/>
          </a:p>
          <a:p>
            <a:pPr marL="742950" lvl="1" indent="-285750" eaLnBrk="1" hangingPunct="1"/>
            <a:r>
              <a:rPr lang="en-US" altLang="en-US" dirty="0"/>
              <a:t>Shows SC can review state decisions and could overturn so has power over states</a:t>
            </a:r>
          </a:p>
        </p:txBody>
      </p:sp>
      <p:pic>
        <p:nvPicPr>
          <p:cNvPr id="23557" name="Picture 6" descr="http://farm5.static.flickr.com/4030/4620183833_7608906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8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50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Gibbons: 1824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4580" name="Content Placeholder 3"/>
          <p:cNvSpPr>
            <a:spLocks noGrp="1"/>
          </p:cNvSpPr>
          <p:nvPr>
            <p:ph sz="quarter" idx="2"/>
          </p:nvPr>
        </p:nvSpPr>
        <p:spPr>
          <a:xfrm>
            <a:off x="4856871" y="211651"/>
            <a:ext cx="4038600" cy="58213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Steamboat case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NY tried to grant a monopoly to one steamboat company.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Waterway touched more then 1 state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Only Congress can deal with INTERSTATE commerce 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Restated the Role of the Federal Government</a:t>
            </a:r>
          </a:p>
        </p:txBody>
      </p:sp>
      <p:pic>
        <p:nvPicPr>
          <p:cNvPr id="24581" name="Picture 6" descr="http://www.stus.com/images/products/con007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2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27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Judicial Dikes against Democratic excesses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Content Placeholder 3"/>
          <p:cNvSpPr>
            <a:spLocks noGrp="1"/>
          </p:cNvSpPr>
          <p:nvPr>
            <p:ph sz="quarter" idx="2"/>
          </p:nvPr>
        </p:nvSpPr>
        <p:spPr>
          <a:xfrm>
            <a:off x="4598406" y="0"/>
            <a:ext cx="4038600" cy="5745163"/>
          </a:xfrm>
        </p:spPr>
        <p:txBody>
          <a:bodyPr/>
          <a:lstStyle/>
          <a:p>
            <a:pPr eaLnBrk="1" hangingPunct="1"/>
            <a:r>
              <a:rPr lang="en-US" altLang="en-US" dirty="0"/>
              <a:t>Fletcher v. Peck 1810</a:t>
            </a:r>
          </a:p>
          <a:p>
            <a:pPr lvl="1" eaLnBrk="1" hangingPunct="1"/>
            <a:r>
              <a:rPr lang="en-US" altLang="en-US" dirty="0"/>
              <a:t>Georgia legis. Bribed to give over land in Yazoo River area to speculators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New legislature said it was illegal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Marshall upheld sale because it was contract, and they are legal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Protects Property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5605" name="Picture 6" descr="http://ecx.images-amazon.com/images/I/515TACwqdDL._SL500_AA3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24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Dartmouth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altLang="en-US" dirty="0"/>
              <a:t>Dartmouth v. Woodward 1819</a:t>
            </a:r>
          </a:p>
          <a:p>
            <a:pPr lvl="1" eaLnBrk="1" hangingPunct="1"/>
            <a:r>
              <a:rPr lang="en-US" altLang="en-US" dirty="0"/>
              <a:t>Charter by King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NH tried to change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Marshall upheld on the grounds: Charter</a:t>
            </a:r>
          </a:p>
          <a:p>
            <a:pPr lvl="1" eaLnBrk="1" hangingPunct="1"/>
            <a:r>
              <a:rPr lang="en-US" altLang="en-US" sz="6600" dirty="0"/>
              <a:t>FED</a:t>
            </a:r>
          </a:p>
          <a:p>
            <a:pPr marL="366713" lvl="1" indent="0" eaLnBrk="1" hangingPunct="1">
              <a:buNone/>
            </a:pPr>
            <a:r>
              <a:rPr lang="en-US" altLang="en-US" sz="6600" dirty="0"/>
              <a:t>over state</a:t>
            </a:r>
          </a:p>
        </p:txBody>
      </p:sp>
      <p:pic>
        <p:nvPicPr>
          <p:cNvPr id="26629" name="Picture 6" descr="http://upload.wikimedia.org/wikipedia/tr/e/e1/DanielWebster_DartmouthCollegeC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81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381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2ADB27A-D14E-49A3-8A17-9B49BAE6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447BBA-4C99-45A6-8430-99A4E0C896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Even though the Federalist party died with the Hartford Convention, how did John Marshall keep alive the basic ideas of the Party? </a:t>
            </a:r>
          </a:p>
        </p:txBody>
      </p:sp>
    </p:spTree>
    <p:extLst>
      <p:ext uri="{BB962C8B-B14F-4D97-AF65-F5344CB8AC3E}">
        <p14:creationId xmlns:p14="http://schemas.microsoft.com/office/powerpoint/2010/main" val="3845528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Daniel Webster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381000"/>
            <a:ext cx="4038600" cy="5821363"/>
          </a:xfrm>
        </p:spPr>
        <p:txBody>
          <a:bodyPr/>
          <a:lstStyle/>
          <a:p>
            <a:pPr eaLnBrk="1" hangingPunct="1"/>
            <a:r>
              <a:rPr lang="en-US" altLang="en-US" dirty="0"/>
              <a:t>Senator, and lawyer</a:t>
            </a:r>
          </a:p>
          <a:p>
            <a:pPr eaLnBrk="1" hangingPunct="1"/>
            <a:r>
              <a:rPr lang="en-US" altLang="en-US" dirty="0"/>
              <a:t>Kept feds going in courts by arguments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7653" name="Picture 6" descr="http://www.old-picture.com/daguerreotypes/pictures/Webster-Daniel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62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95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Sharing Oregon and Acquiring FlA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altLang="en-US" dirty="0"/>
              <a:t>Monroe and JQA (S of S)</a:t>
            </a:r>
          </a:p>
          <a:p>
            <a:pPr lvl="1" eaLnBrk="1" hangingPunct="1"/>
            <a:r>
              <a:rPr lang="en-US" altLang="en-US" dirty="0"/>
              <a:t>Treaty of 1818</a:t>
            </a:r>
          </a:p>
          <a:p>
            <a:pPr lvl="2" eaLnBrk="1" hangingPunct="1"/>
            <a:r>
              <a:rPr lang="en-US" altLang="en-US" dirty="0"/>
              <a:t>-Newfoundland Fisheries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r>
              <a:rPr lang="en-US" altLang="en-US" dirty="0"/>
              <a:t>-Set N edge of Lou purchase 49</a:t>
            </a:r>
            <a:r>
              <a:rPr lang="en-US" altLang="en-US" baseline="30000" dirty="0"/>
              <a:t>th</a:t>
            </a:r>
            <a:r>
              <a:rPr lang="en-US" altLang="en-US" dirty="0"/>
              <a:t> parallel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r>
              <a:rPr lang="en-US" altLang="en-US" dirty="0"/>
              <a:t>-joint occupation of Oregon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8677" name="Picture 6" descr="http://t0.gstatic.com/images?q=tbn:ANd9GcSsh68p3lMHhQ1LP4VEayr85JvUrP9FXcNKQoPfnU5BOQzzEGG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49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63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FLA and Adams-Onis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9700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0"/>
            <a:ext cx="4038600" cy="61261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Most of FLA in Spanish hands at end of 1812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Spain suffering through revs in SA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Natives, slaves, and outcasts heading N from FLA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Jackson sent to bring peace and order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AJ took too much power, hanging and slaughtering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9701" name="Picture 6" descr="http://cdn.dipity.com/uploads/events/103364562c10332904c4a9b19758c611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752600"/>
            <a:ext cx="35321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37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072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"/>
            <a:ext cx="4038600" cy="5973763"/>
          </a:xfrm>
        </p:spPr>
        <p:txBody>
          <a:bodyPr/>
          <a:lstStyle/>
          <a:p>
            <a:pPr eaLnBrk="1" hangingPunct="1"/>
            <a:r>
              <a:rPr lang="en-US" altLang="en-US" dirty="0"/>
              <a:t>What would Monroe do?</a:t>
            </a:r>
          </a:p>
          <a:p>
            <a:pPr lvl="1" eaLnBrk="1" hangingPunct="1"/>
            <a:r>
              <a:rPr lang="en-US" altLang="en-US" dirty="0"/>
              <a:t> Most said get AJ out of there, but not JQA</a:t>
            </a:r>
          </a:p>
          <a:p>
            <a:pPr lvl="2" eaLnBrk="1" hangingPunct="1"/>
            <a:r>
              <a:rPr lang="en-US" altLang="en-US" dirty="0"/>
              <a:t>Cited Spanish American treaty of 1795 either control or we will</a:t>
            </a:r>
          </a:p>
          <a:p>
            <a:pPr lvl="2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Led to: </a:t>
            </a:r>
            <a:r>
              <a:rPr lang="en-US" altLang="en-US" dirty="0">
                <a:solidFill>
                  <a:srgbClr val="0070C0"/>
                </a:solidFill>
              </a:rPr>
              <a:t>Fla Purchase Treaty: 1819</a:t>
            </a:r>
          </a:p>
          <a:p>
            <a:pPr lvl="1" eaLnBrk="1" hangingPunct="1"/>
            <a:r>
              <a:rPr lang="en-US" altLang="en-US" dirty="0"/>
              <a:t>FLA and Ore now is US hands</a:t>
            </a:r>
          </a:p>
        </p:txBody>
      </p:sp>
      <p:pic>
        <p:nvPicPr>
          <p:cNvPr id="30725" name="Picture 6" descr="http://t0.gstatic.com/images?q=tbn:ANd9GcR72dQfwG7cWFX_hyG8kpiyRLAeoKt9YhlSlqKw7LRHgbWaet2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81000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63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401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Monarchy in US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1748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"/>
            <a:ext cx="4038600" cy="55927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Europe monarchs worried: need to stop Democracy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US worried as Kings stop rebellions in Europe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Russia to N in Alaska</a:t>
            </a:r>
          </a:p>
          <a:p>
            <a:pPr lvl="1" eaLnBrk="1" hangingPunct="1"/>
            <a:r>
              <a:rPr lang="en-US" altLang="en-US" sz="2400" dirty="0"/>
              <a:t>As far as S as San Fran</a:t>
            </a:r>
          </a:p>
          <a:p>
            <a:pPr lvl="1"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1823 Canning British Foreign Sec. came to US and said we need to protect W. Hem from Europeans</a:t>
            </a:r>
          </a:p>
        </p:txBody>
      </p:sp>
      <p:pic>
        <p:nvPicPr>
          <p:cNvPr id="31749" name="Picture 6" descr="http://cdn.dipity.com/uploads/events/6954ade2a465b7a172b937032022cd77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38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8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381000"/>
            <a:ext cx="388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British have more energy and better plan at beginning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-</a:t>
            </a:r>
            <a:r>
              <a:rPr lang="en-US" sz="2700" dirty="0"/>
              <a:t>Brits captured Fort Michilimackinac</a:t>
            </a:r>
          </a:p>
          <a:p>
            <a:pPr eaLnBrk="1" hangingPunct="1">
              <a:lnSpc>
                <a:spcPct val="90000"/>
              </a:lnSpc>
            </a:pPr>
            <a:endParaRPr lang="en-US" sz="2700" dirty="0"/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-British general Brock (Brits)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 vs. Mud and Confusion</a:t>
            </a:r>
          </a:p>
          <a:p>
            <a:pPr eaLnBrk="1" hangingPunct="1">
              <a:lnSpc>
                <a:spcPct val="90000"/>
              </a:lnSpc>
            </a:pPr>
            <a:endParaRPr lang="en-US" sz="2700" dirty="0"/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-US Needed a victory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dirty="0"/>
              <a:t>Looked to water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" y="304800"/>
            <a:ext cx="47065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7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Monroe Doctrine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2772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Many said go with Brits, but not JQA.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 he said …Make your stand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We could colonize if not attached to Brits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Europe not ready for US invasion, so we had time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Britain was not going to allow to happen, so would join if needed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2773" name="Picture 6" descr="US Interventions in Latin America Since 18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195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6132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Monroe Doctrine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3796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altLang="en-US" dirty="0"/>
              <a:t>Non-colonization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Non-intervention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Pointed at Russia first, but meant for everyone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W Hem was ours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3797" name="Picture 6" descr="http://farm6.static.flickr.com/5060/5402439350_d2fc4031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8450"/>
            <a:ext cx="41148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71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ttp://www.expat-chronicles.com/wp-content/uploads/2011/10/monroe-doctrine-carto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162290" cy="651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8600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cartoon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143000"/>
            <a:ext cx="8153400" cy="4953000"/>
          </a:xfrm>
        </p:spPr>
        <p:txBody>
          <a:bodyPr/>
          <a:lstStyle/>
          <a:p>
            <a:r>
              <a:rPr lang="en-US" sz="2400" dirty="0"/>
              <a:t>1. Who is on the far side of the fence? What textual clues did you use to figure that out?</a:t>
            </a:r>
          </a:p>
          <a:p>
            <a:endParaRPr lang="en-US" sz="2400" dirty="0"/>
          </a:p>
          <a:p>
            <a:r>
              <a:rPr lang="en-US" sz="2400" dirty="0"/>
              <a:t>2. What tone is Uncle Sam portraying by his facial features? </a:t>
            </a:r>
          </a:p>
          <a:p>
            <a:endParaRPr lang="en-US" sz="2400" dirty="0"/>
          </a:p>
          <a:p>
            <a:r>
              <a:rPr lang="en-US" sz="2400" dirty="0"/>
              <a:t>3. What does the size of the Uncle Sam indicate in relation to the size of the South American Republics? </a:t>
            </a:r>
          </a:p>
          <a:p>
            <a:endParaRPr lang="en-US" sz="2400" dirty="0"/>
          </a:p>
          <a:p>
            <a:r>
              <a:rPr lang="en-US" sz="2400" dirty="0"/>
              <a:t>4. What tone does the bottom caption relay to the reader? </a:t>
            </a:r>
          </a:p>
          <a:p>
            <a:endParaRPr lang="en-US" sz="2400" dirty="0"/>
          </a:p>
          <a:p>
            <a:r>
              <a:rPr lang="en-US" sz="2400" dirty="0"/>
              <a:t>5. How will the Monroe Doctrine help and hurt the US as a burgeoning world power? </a:t>
            </a:r>
          </a:p>
        </p:txBody>
      </p:sp>
    </p:spTree>
    <p:extLst>
      <p:ext uri="{BB962C8B-B14F-4D97-AF65-F5344CB8AC3E}">
        <p14:creationId xmlns:p14="http://schemas.microsoft.com/office/powerpoint/2010/main" val="2292142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Monroe appraised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4820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81000"/>
            <a:ext cx="4038600" cy="5745163"/>
          </a:xfrm>
        </p:spPr>
        <p:txBody>
          <a:bodyPr/>
          <a:lstStyle/>
          <a:p>
            <a:pPr eaLnBrk="1" hangingPunct="1"/>
            <a:r>
              <a:rPr lang="en-US" altLang="en-US" dirty="0"/>
              <a:t>Made US proud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Canning irked, but Brit happy overall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Little impact outside of US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Russo American Treaty 1824: set limits of Alaska</a:t>
            </a:r>
          </a:p>
        </p:txBody>
      </p:sp>
      <p:pic>
        <p:nvPicPr>
          <p:cNvPr id="34821" name="Picture 6" descr="http://upload.wikimedia.org/wikipedia/commons/thumb/1/18/Oregoncountry.png/200px-Oregoncount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4083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058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Doctrine appraised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584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pPr eaLnBrk="1" hangingPunct="1"/>
            <a:r>
              <a:rPr lang="en-US" altLang="en-US" dirty="0"/>
              <a:t>Self Defense Doctrine more then anything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Following trends of earlier pres.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Set trend for future pres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5845" name="Picture 6" descr="http://www.bladeplace.com/karate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42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667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514051C-C12A-4523-AE48-70ACCFDF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8CAD75-0F9D-424E-BDC6-1D415E12A67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what extent did the Monroe Doctrine continue the policy of Neutrality started by Washington? 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Why was it in England’s best interest to “play along” with the Monroe Doctrine and not challenge it? </a:t>
            </a:r>
          </a:p>
        </p:txBody>
      </p:sp>
    </p:spTree>
    <p:extLst>
      <p:ext uri="{BB962C8B-B14F-4D97-AF65-F5344CB8AC3E}">
        <p14:creationId xmlns:p14="http://schemas.microsoft.com/office/powerpoint/2010/main" val="16010256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were the British depicted so differently in the two prints?</a:t>
            </a:r>
          </a:p>
          <a:p>
            <a:endParaRPr lang="en-US" dirty="0"/>
          </a:p>
          <a:p>
            <a:r>
              <a:rPr lang="en-US" dirty="0"/>
              <a:t>What view of themselves would America get from these images?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What do these views suggest about the relative importance of the various causes  of the war of 1812?</a:t>
            </a:r>
          </a:p>
        </p:txBody>
      </p:sp>
    </p:spTree>
    <p:extLst>
      <p:ext uri="{BB962C8B-B14F-4D97-AF65-F5344CB8AC3E}">
        <p14:creationId xmlns:p14="http://schemas.microsoft.com/office/powerpoint/2010/main" val="175190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325562"/>
          </a:xfrm>
        </p:spPr>
        <p:txBody>
          <a:bodyPr/>
          <a:lstStyle/>
          <a:p>
            <a:pPr eaLnBrk="1" hangingPunct="1"/>
            <a:r>
              <a:rPr lang="en-US" dirty="0"/>
              <a:t>Victory at Sea and On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USS Constitution. Old ironsides. Used better in battle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Needed to control Great Lakes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Oliver Hazard Perry: controlled Lakes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400" dirty="0"/>
              <a:t>Won at Put in Bay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400" dirty="0"/>
              <a:t>“We have met the enemy and they are ours”—MORALE BOOSTER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en-US" sz="2400" dirty="0"/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400" dirty="0"/>
              <a:t>Privateers: major weapon against Brits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  <p:pic>
        <p:nvPicPr>
          <p:cNvPr id="21508" name="Picture 2" descr="http://freeebooksearch.net/pics/5fb7d_biographies_memoirs_513PWJ4F58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2670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716" y="381000"/>
            <a:ext cx="388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-1813, Harrison won at Battle of Thames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-Things looking good for us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-Then Napoleon defeated, and British starting to head to Canada to fight US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6175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0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249362"/>
          </a:xfrm>
        </p:spPr>
        <p:txBody>
          <a:bodyPr/>
          <a:lstStyle/>
          <a:p>
            <a:pPr eaLnBrk="1" hangingPunct="1"/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048000"/>
            <a:ext cx="3886200" cy="311308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2531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381000"/>
            <a:ext cx="4038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British made mistake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/>
              <a:t>Wanted to attack NY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2800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/>
              <a:t>Had to get supplies over Lake Champlain, no roads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AutoShape 2" descr="Image result for lake champlain war of 18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85800"/>
            <a:ext cx="3799742" cy="502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3116</TotalTime>
  <Words>2067</Words>
  <Application>Microsoft Office PowerPoint</Application>
  <PresentationFormat>On-screen Show (4:3)</PresentationFormat>
  <Paragraphs>437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Median</vt:lpstr>
      <vt:lpstr>Chapter 12  https://www.youtube.com/watch?v=50_iRIcxsz0&amp;safe=active </vt:lpstr>
      <vt:lpstr>HOW NOT TO START A WAR/Intro</vt:lpstr>
      <vt:lpstr>On to Canada</vt:lpstr>
      <vt:lpstr>PowerPoint Presentation</vt:lpstr>
      <vt:lpstr>Read for meaning and connections</vt:lpstr>
      <vt:lpstr>PowerPoint Presentation</vt:lpstr>
      <vt:lpstr>Victory at Sea and On Land</vt:lpstr>
      <vt:lpstr>PowerPoint Presentation</vt:lpstr>
      <vt:lpstr>PowerPoint Presentation</vt:lpstr>
      <vt:lpstr>PowerPoint Presentation</vt:lpstr>
      <vt:lpstr>DC burned, NO Defended</vt:lpstr>
      <vt:lpstr>PowerPoint Presentation</vt:lpstr>
      <vt:lpstr>PowerPoint Presentation</vt:lpstr>
      <vt:lpstr>Treaty of Ghent</vt:lpstr>
      <vt:lpstr>PowerPoint Presentation</vt:lpstr>
      <vt:lpstr>PowerPoint Presentation</vt:lpstr>
      <vt:lpstr>PowerPoint Presentation</vt:lpstr>
      <vt:lpstr>Bell</vt:lpstr>
      <vt:lpstr>PowerPoint Presentation</vt:lpstr>
      <vt:lpstr>PowerPoint Presentation</vt:lpstr>
      <vt:lpstr>Federalist Grievances</vt:lpstr>
      <vt:lpstr>Hartford Convention</vt:lpstr>
      <vt:lpstr>PowerPoint Presentation</vt:lpstr>
      <vt:lpstr>2nd War for Ind?</vt:lpstr>
      <vt:lpstr>International Legacies</vt:lpstr>
      <vt:lpstr>PowerPoint Presentation</vt:lpstr>
      <vt:lpstr>Bloody Nose Cartoon</vt:lpstr>
      <vt:lpstr>Nascent Nationalism</vt:lpstr>
      <vt:lpstr>PowerPoint Presentation</vt:lpstr>
      <vt:lpstr>PowerPoint Presentation</vt:lpstr>
      <vt:lpstr>PowerPoint Presentation</vt:lpstr>
      <vt:lpstr>the American System</vt:lpstr>
      <vt:lpstr>PowerPoint Presentation</vt:lpstr>
      <vt:lpstr>PowerPoint Presentation</vt:lpstr>
      <vt:lpstr>PowerPoint Presentation</vt:lpstr>
      <vt:lpstr>Era of Good Feelings</vt:lpstr>
      <vt:lpstr>PowerPoint Presentation</vt:lpstr>
      <vt:lpstr>PowerPoint Presentation</vt:lpstr>
      <vt:lpstr>Panic of 1819</vt:lpstr>
      <vt:lpstr>PowerPoint Presentation</vt:lpstr>
      <vt:lpstr>PowerPoint Presentation</vt:lpstr>
      <vt:lpstr> Growing pains of W</vt:lpstr>
      <vt:lpstr>PowerPoint Presentation</vt:lpstr>
      <vt:lpstr>Slavery/Sectional Balance</vt:lpstr>
      <vt:lpstr>Uneasy Missouri Comp</vt:lpstr>
      <vt:lpstr>PowerPoint Presentation</vt:lpstr>
      <vt:lpstr>Marshall and Nationalism</vt:lpstr>
      <vt:lpstr>Directions for presenting</vt:lpstr>
      <vt:lpstr>SC curbs states rights</vt:lpstr>
      <vt:lpstr>Cohens</vt:lpstr>
      <vt:lpstr>Gibbons: 1824</vt:lpstr>
      <vt:lpstr>Judicial Dikes against Democratic excesses</vt:lpstr>
      <vt:lpstr>Dartmouth</vt:lpstr>
      <vt:lpstr>Wrap up:</vt:lpstr>
      <vt:lpstr>Daniel Webster</vt:lpstr>
      <vt:lpstr>Sharing Oregon and Acquiring FlA</vt:lpstr>
      <vt:lpstr>FLA and Adams-Onis</vt:lpstr>
      <vt:lpstr>PowerPoint Presentation</vt:lpstr>
      <vt:lpstr>Monarchy in US</vt:lpstr>
      <vt:lpstr>Monroe Doctrine</vt:lpstr>
      <vt:lpstr>Monroe Doctrine</vt:lpstr>
      <vt:lpstr>PowerPoint Presentation</vt:lpstr>
      <vt:lpstr>Questions for cartoon</vt:lpstr>
      <vt:lpstr>Monroe appraised</vt:lpstr>
      <vt:lpstr>Doctrine appraised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Windows User</cp:lastModifiedBy>
  <cp:revision>79</cp:revision>
  <dcterms:created xsi:type="dcterms:W3CDTF">2011-10-15T15:17:41Z</dcterms:created>
  <dcterms:modified xsi:type="dcterms:W3CDTF">2019-11-04T14:00:33Z</dcterms:modified>
</cp:coreProperties>
</file>